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4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380" r:id="rId4"/>
    <p:sldId id="408" r:id="rId5"/>
    <p:sldId id="409" r:id="rId6"/>
    <p:sldId id="425" r:id="rId7"/>
    <p:sldId id="410" r:id="rId8"/>
    <p:sldId id="412" r:id="rId9"/>
    <p:sldId id="426" r:id="rId10"/>
    <p:sldId id="413" r:id="rId11"/>
    <p:sldId id="427" r:id="rId12"/>
    <p:sldId id="428" r:id="rId13"/>
    <p:sldId id="429" r:id="rId14"/>
    <p:sldId id="430" r:id="rId15"/>
    <p:sldId id="417" r:id="rId16"/>
    <p:sldId id="418" r:id="rId17"/>
    <p:sldId id="419" r:id="rId18"/>
    <p:sldId id="420" r:id="rId19"/>
    <p:sldId id="421" r:id="rId20"/>
    <p:sldId id="422" r:id="rId21"/>
    <p:sldId id="432" r:id="rId22"/>
    <p:sldId id="424" r:id="rId23"/>
    <p:sldId id="348" r:id="rId2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  <a:srgbClr val="CC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7"/>
  </p:normalViewPr>
  <p:slideViewPr>
    <p:cSldViewPr snapToGrid="0" snapToObjects="1">
      <p:cViewPr varScale="1">
        <p:scale>
          <a:sx n="104" d="100"/>
          <a:sy n="104" d="100"/>
        </p:scale>
        <p:origin x="1880" y="208"/>
      </p:cViewPr>
      <p:guideLst>
        <p:guide orient="horz" pos="209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8" d="100"/>
          <a:sy n="58" d="100"/>
        </p:scale>
        <p:origin x="198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9F10D8-904F-4E8C-87EC-9F1F2028A04D}" type="doc">
      <dgm:prSet loTypeId="urn:microsoft.com/office/officeart/2005/8/layout/radial3" loCatId="cycle" qsTypeId="urn:microsoft.com/office/officeart/2005/8/quickstyle/3d4" qsCatId="3D" csTypeId="urn:microsoft.com/office/officeart/2005/8/colors/colorful4" csCatId="colorful" phldr="1"/>
      <dgm:spPr/>
      <dgm:t>
        <a:bodyPr/>
        <a:lstStyle/>
        <a:p>
          <a:endParaRPr lang="pt-BR"/>
        </a:p>
      </dgm:t>
    </dgm:pt>
    <dgm:pt modelId="{FA5B5CAC-1041-4483-8976-F9D281633404}">
      <dgm:prSet phldrT="[Texto]"/>
      <dgm:spPr/>
      <dgm:t>
        <a:bodyPr/>
        <a:lstStyle/>
        <a:p>
          <a:r>
            <a:rPr lang="pt-BR" dirty="0"/>
            <a:t>Design Thinking</a:t>
          </a:r>
        </a:p>
      </dgm:t>
    </dgm:pt>
    <dgm:pt modelId="{77E239E3-BB0F-4922-9130-D63425D7C14B}" type="parTrans" cxnId="{D2EE6AD8-AEE1-495B-80B1-81B90694689B}">
      <dgm:prSet/>
      <dgm:spPr/>
      <dgm:t>
        <a:bodyPr/>
        <a:lstStyle/>
        <a:p>
          <a:endParaRPr lang="pt-BR"/>
        </a:p>
      </dgm:t>
    </dgm:pt>
    <dgm:pt modelId="{35832AF4-216F-4123-AFC0-4E609749F7C8}" type="sibTrans" cxnId="{D2EE6AD8-AEE1-495B-80B1-81B90694689B}">
      <dgm:prSet/>
      <dgm:spPr/>
      <dgm:t>
        <a:bodyPr/>
        <a:lstStyle/>
        <a:p>
          <a:endParaRPr lang="pt-BR"/>
        </a:p>
      </dgm:t>
    </dgm:pt>
    <dgm:pt modelId="{E580EBC4-D0DF-422C-825B-ED345B47FAEF}">
      <dgm:prSet phldrT="[Texto]" custT="1"/>
      <dgm:spPr/>
      <dgm:t>
        <a:bodyPr/>
        <a:lstStyle/>
        <a:p>
          <a:r>
            <a:rPr lang="pt-BR" sz="1600" dirty="0"/>
            <a:t>Tecnicamente possível</a:t>
          </a:r>
        </a:p>
      </dgm:t>
    </dgm:pt>
    <dgm:pt modelId="{DFA81AEB-4941-4D4C-903F-EDD68C90DC80}" type="parTrans" cxnId="{48EED3D6-921B-4D9C-BD85-B4C9479B5185}">
      <dgm:prSet/>
      <dgm:spPr/>
      <dgm:t>
        <a:bodyPr/>
        <a:lstStyle/>
        <a:p>
          <a:endParaRPr lang="pt-BR"/>
        </a:p>
      </dgm:t>
    </dgm:pt>
    <dgm:pt modelId="{55433BAA-D5A6-4E23-8EE2-B55921D8CB10}" type="sibTrans" cxnId="{48EED3D6-921B-4D9C-BD85-B4C9479B5185}">
      <dgm:prSet/>
      <dgm:spPr/>
      <dgm:t>
        <a:bodyPr/>
        <a:lstStyle/>
        <a:p>
          <a:endParaRPr lang="pt-BR"/>
        </a:p>
      </dgm:t>
    </dgm:pt>
    <dgm:pt modelId="{A2979230-92E7-48C8-BBEE-8EEEAA7A379E}">
      <dgm:prSet phldrT="[Texto]" custT="1"/>
      <dgm:spPr/>
      <dgm:t>
        <a:bodyPr/>
        <a:lstStyle/>
        <a:p>
          <a:r>
            <a:rPr lang="pt-BR" sz="1600" dirty="0"/>
            <a:t>Desejável para as pessoas</a:t>
          </a:r>
        </a:p>
      </dgm:t>
    </dgm:pt>
    <dgm:pt modelId="{79948553-7BDC-42EF-A63A-2BB57ED5570E}" type="parTrans" cxnId="{54BD65A0-D570-4516-89EC-A1FC1F1E2BB0}">
      <dgm:prSet/>
      <dgm:spPr/>
      <dgm:t>
        <a:bodyPr/>
        <a:lstStyle/>
        <a:p>
          <a:endParaRPr lang="pt-BR"/>
        </a:p>
      </dgm:t>
    </dgm:pt>
    <dgm:pt modelId="{382D811E-26E0-4948-AB80-ABD947921981}" type="sibTrans" cxnId="{54BD65A0-D570-4516-89EC-A1FC1F1E2BB0}">
      <dgm:prSet/>
      <dgm:spPr/>
      <dgm:t>
        <a:bodyPr/>
        <a:lstStyle/>
        <a:p>
          <a:endParaRPr lang="pt-BR"/>
        </a:p>
      </dgm:t>
    </dgm:pt>
    <dgm:pt modelId="{21D7550D-B8DD-49D5-BBC3-1C36EA9FFD74}">
      <dgm:prSet custT="1"/>
      <dgm:spPr/>
      <dgm:t>
        <a:bodyPr/>
        <a:lstStyle/>
        <a:p>
          <a:r>
            <a:rPr lang="pt-BR" sz="1600" dirty="0"/>
            <a:t>Rentável para os negócios</a:t>
          </a:r>
        </a:p>
      </dgm:t>
    </dgm:pt>
    <dgm:pt modelId="{35946EEC-47B1-4AA9-AE5C-A3F70F937EB5}" type="parTrans" cxnId="{F6611CE2-D394-4DA8-968A-029F6B169564}">
      <dgm:prSet/>
      <dgm:spPr/>
      <dgm:t>
        <a:bodyPr/>
        <a:lstStyle/>
        <a:p>
          <a:endParaRPr lang="pt-BR"/>
        </a:p>
      </dgm:t>
    </dgm:pt>
    <dgm:pt modelId="{4EF7F8E8-2124-4640-9AFE-4394BDC4011D}" type="sibTrans" cxnId="{F6611CE2-D394-4DA8-968A-029F6B169564}">
      <dgm:prSet/>
      <dgm:spPr/>
      <dgm:t>
        <a:bodyPr/>
        <a:lstStyle/>
        <a:p>
          <a:endParaRPr lang="pt-BR"/>
        </a:p>
      </dgm:t>
    </dgm:pt>
    <dgm:pt modelId="{3063AE88-43FD-454E-8CC9-D4B84B34EF02}" type="pres">
      <dgm:prSet presAssocID="{189F10D8-904F-4E8C-87EC-9F1F2028A04D}" presName="composite" presStyleCnt="0">
        <dgm:presLayoutVars>
          <dgm:chMax val="1"/>
          <dgm:dir/>
          <dgm:resizeHandles val="exact"/>
        </dgm:presLayoutVars>
      </dgm:prSet>
      <dgm:spPr/>
    </dgm:pt>
    <dgm:pt modelId="{61C595AC-6F4B-4197-B5DF-2BA4560106CB}" type="pres">
      <dgm:prSet presAssocID="{189F10D8-904F-4E8C-87EC-9F1F2028A04D}" presName="radial" presStyleCnt="0">
        <dgm:presLayoutVars>
          <dgm:animLvl val="ctr"/>
        </dgm:presLayoutVars>
      </dgm:prSet>
      <dgm:spPr/>
    </dgm:pt>
    <dgm:pt modelId="{13F7D2A1-F801-4F28-8CFB-7676A7A6B6CB}" type="pres">
      <dgm:prSet presAssocID="{FA5B5CAC-1041-4483-8976-F9D281633404}" presName="centerShape" presStyleLbl="vennNode1" presStyleIdx="0" presStyleCnt="4" custScaleX="102787" custScaleY="99302"/>
      <dgm:spPr/>
    </dgm:pt>
    <dgm:pt modelId="{92D0AB3A-22CD-47BB-97A0-808EB66B8740}" type="pres">
      <dgm:prSet presAssocID="{21D7550D-B8DD-49D5-BBC3-1C36EA9FFD74}" presName="node" presStyleLbl="vennNode1" presStyleIdx="1" presStyleCnt="4" custScaleX="158955" custScaleY="122528">
        <dgm:presLayoutVars>
          <dgm:bulletEnabled val="1"/>
        </dgm:presLayoutVars>
      </dgm:prSet>
      <dgm:spPr/>
    </dgm:pt>
    <dgm:pt modelId="{C16EAF7A-D52C-4516-87F0-69DCBC026799}" type="pres">
      <dgm:prSet presAssocID="{E580EBC4-D0DF-422C-825B-ED345B47FAEF}" presName="node" presStyleLbl="vennNode1" presStyleIdx="2" presStyleCnt="4" custScaleX="152475" custScaleY="129733">
        <dgm:presLayoutVars>
          <dgm:bulletEnabled val="1"/>
        </dgm:presLayoutVars>
      </dgm:prSet>
      <dgm:spPr/>
    </dgm:pt>
    <dgm:pt modelId="{1B60488F-7BF8-42BB-9EF5-27D9FD34C011}" type="pres">
      <dgm:prSet presAssocID="{A2979230-92E7-48C8-BBEE-8EEEAA7A379E}" presName="node" presStyleLbl="vennNode1" presStyleIdx="3" presStyleCnt="4" custScaleX="146369" custScaleY="116561">
        <dgm:presLayoutVars>
          <dgm:bulletEnabled val="1"/>
        </dgm:presLayoutVars>
      </dgm:prSet>
      <dgm:spPr/>
    </dgm:pt>
  </dgm:ptLst>
  <dgm:cxnLst>
    <dgm:cxn modelId="{246C885B-BFF7-4C22-BAB9-49575FAAF17F}" type="presOf" srcId="{21D7550D-B8DD-49D5-BBC3-1C36EA9FFD74}" destId="{92D0AB3A-22CD-47BB-97A0-808EB66B8740}" srcOrd="0" destOrd="0" presId="urn:microsoft.com/office/officeart/2005/8/layout/radial3"/>
    <dgm:cxn modelId="{6EACA964-E0A3-472A-802E-4F37129F0B4B}" type="presOf" srcId="{A2979230-92E7-48C8-BBEE-8EEEAA7A379E}" destId="{1B60488F-7BF8-42BB-9EF5-27D9FD34C011}" srcOrd="0" destOrd="0" presId="urn:microsoft.com/office/officeart/2005/8/layout/radial3"/>
    <dgm:cxn modelId="{8C2A3366-2DCB-4B9D-89B0-B9B08583385C}" type="presOf" srcId="{E580EBC4-D0DF-422C-825B-ED345B47FAEF}" destId="{C16EAF7A-D52C-4516-87F0-69DCBC026799}" srcOrd="0" destOrd="0" presId="urn:microsoft.com/office/officeart/2005/8/layout/radial3"/>
    <dgm:cxn modelId="{0A4EED9A-0B28-408D-898E-477E37929B3E}" type="presOf" srcId="{189F10D8-904F-4E8C-87EC-9F1F2028A04D}" destId="{3063AE88-43FD-454E-8CC9-D4B84B34EF02}" srcOrd="0" destOrd="0" presId="urn:microsoft.com/office/officeart/2005/8/layout/radial3"/>
    <dgm:cxn modelId="{54BD65A0-D570-4516-89EC-A1FC1F1E2BB0}" srcId="{FA5B5CAC-1041-4483-8976-F9D281633404}" destId="{A2979230-92E7-48C8-BBEE-8EEEAA7A379E}" srcOrd="2" destOrd="0" parTransId="{79948553-7BDC-42EF-A63A-2BB57ED5570E}" sibTransId="{382D811E-26E0-4948-AB80-ABD947921981}"/>
    <dgm:cxn modelId="{48EED3D6-921B-4D9C-BD85-B4C9479B5185}" srcId="{FA5B5CAC-1041-4483-8976-F9D281633404}" destId="{E580EBC4-D0DF-422C-825B-ED345B47FAEF}" srcOrd="1" destOrd="0" parTransId="{DFA81AEB-4941-4D4C-903F-EDD68C90DC80}" sibTransId="{55433BAA-D5A6-4E23-8EE2-B55921D8CB10}"/>
    <dgm:cxn modelId="{D2EE6AD8-AEE1-495B-80B1-81B90694689B}" srcId="{189F10D8-904F-4E8C-87EC-9F1F2028A04D}" destId="{FA5B5CAC-1041-4483-8976-F9D281633404}" srcOrd="0" destOrd="0" parTransId="{77E239E3-BB0F-4922-9130-D63425D7C14B}" sibTransId="{35832AF4-216F-4123-AFC0-4E609749F7C8}"/>
    <dgm:cxn modelId="{F6611CE2-D394-4DA8-968A-029F6B169564}" srcId="{FA5B5CAC-1041-4483-8976-F9D281633404}" destId="{21D7550D-B8DD-49D5-BBC3-1C36EA9FFD74}" srcOrd="0" destOrd="0" parTransId="{35946EEC-47B1-4AA9-AE5C-A3F70F937EB5}" sibTransId="{4EF7F8E8-2124-4640-9AFE-4394BDC4011D}"/>
    <dgm:cxn modelId="{F50E61EB-DC48-45CE-B244-0CB011405662}" type="presOf" srcId="{FA5B5CAC-1041-4483-8976-F9D281633404}" destId="{13F7D2A1-F801-4F28-8CFB-7676A7A6B6CB}" srcOrd="0" destOrd="0" presId="urn:microsoft.com/office/officeart/2005/8/layout/radial3"/>
    <dgm:cxn modelId="{C039448A-AE26-47BC-9AE0-F3DFB940E510}" type="presParOf" srcId="{3063AE88-43FD-454E-8CC9-D4B84B34EF02}" destId="{61C595AC-6F4B-4197-B5DF-2BA4560106CB}" srcOrd="0" destOrd="0" presId="urn:microsoft.com/office/officeart/2005/8/layout/radial3"/>
    <dgm:cxn modelId="{AB131EE6-19E2-4FDA-91A2-EAB9DCD98A3D}" type="presParOf" srcId="{61C595AC-6F4B-4197-B5DF-2BA4560106CB}" destId="{13F7D2A1-F801-4F28-8CFB-7676A7A6B6CB}" srcOrd="0" destOrd="0" presId="urn:microsoft.com/office/officeart/2005/8/layout/radial3"/>
    <dgm:cxn modelId="{EDDF744B-E33F-447E-8E02-C994E0D2C45F}" type="presParOf" srcId="{61C595AC-6F4B-4197-B5DF-2BA4560106CB}" destId="{92D0AB3A-22CD-47BB-97A0-808EB66B8740}" srcOrd="1" destOrd="0" presId="urn:microsoft.com/office/officeart/2005/8/layout/radial3"/>
    <dgm:cxn modelId="{2E4249EA-5ED9-4B27-8D0B-BBC62F63F0B5}" type="presParOf" srcId="{61C595AC-6F4B-4197-B5DF-2BA4560106CB}" destId="{C16EAF7A-D52C-4516-87F0-69DCBC026799}" srcOrd="2" destOrd="0" presId="urn:microsoft.com/office/officeart/2005/8/layout/radial3"/>
    <dgm:cxn modelId="{FEFD2CB2-CE7A-4013-A368-4227CD8B1B45}" type="presParOf" srcId="{61C595AC-6F4B-4197-B5DF-2BA4560106CB}" destId="{1B60488F-7BF8-42BB-9EF5-27D9FD34C011}" srcOrd="3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F7D2A1-F801-4F28-8CFB-7676A7A6B6CB}">
      <dsp:nvSpPr>
        <dsp:cNvPr id="0" name=""/>
        <dsp:cNvSpPr/>
      </dsp:nvSpPr>
      <dsp:spPr>
        <a:xfrm>
          <a:off x="2317364" y="1732050"/>
          <a:ext cx="3778895" cy="3650771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73660" tIns="73660" rIns="73660" bIns="7366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5800" kern="1200" dirty="0"/>
            <a:t>Design Thinking</a:t>
          </a:r>
        </a:p>
      </dsp:txBody>
      <dsp:txXfrm>
        <a:off x="2870770" y="2266693"/>
        <a:ext cx="2672083" cy="2581485"/>
      </dsp:txXfrm>
    </dsp:sp>
    <dsp:sp modelId="{92D0AB3A-22CD-47BB-97A0-808EB66B8740}">
      <dsp:nvSpPr>
        <dsp:cNvPr id="0" name=""/>
        <dsp:cNvSpPr/>
      </dsp:nvSpPr>
      <dsp:spPr>
        <a:xfrm>
          <a:off x="2745844" y="39408"/>
          <a:ext cx="2921937" cy="2252329"/>
        </a:xfrm>
        <a:prstGeom prst="ellipse">
          <a:avLst/>
        </a:prstGeom>
        <a:solidFill>
          <a:schemeClr val="accent4">
            <a:alpha val="50000"/>
            <a:hueOff val="-2703434"/>
            <a:satOff val="858"/>
            <a:lumOff val="-784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Rentável para os negócios</a:t>
          </a:r>
        </a:p>
      </dsp:txBody>
      <dsp:txXfrm>
        <a:off x="3173752" y="369254"/>
        <a:ext cx="2066121" cy="1592637"/>
      </dsp:txXfrm>
    </dsp:sp>
    <dsp:sp modelId="{C16EAF7A-D52C-4516-87F0-69DCBC026799}">
      <dsp:nvSpPr>
        <dsp:cNvPr id="0" name=""/>
        <dsp:cNvSpPr/>
      </dsp:nvSpPr>
      <dsp:spPr>
        <a:xfrm>
          <a:off x="4876816" y="3560981"/>
          <a:ext cx="2802820" cy="2384773"/>
        </a:xfrm>
        <a:prstGeom prst="ellipse">
          <a:avLst/>
        </a:prstGeom>
        <a:solidFill>
          <a:schemeClr val="accent4">
            <a:alpha val="50000"/>
            <a:hueOff val="-5406868"/>
            <a:satOff val="1715"/>
            <a:lumOff val="-1569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Tecnicamente possível</a:t>
          </a:r>
        </a:p>
      </dsp:txBody>
      <dsp:txXfrm>
        <a:off x="5287279" y="3910223"/>
        <a:ext cx="1981894" cy="1686289"/>
      </dsp:txXfrm>
    </dsp:sp>
    <dsp:sp modelId="{1B60488F-7BF8-42BB-9EF5-27D9FD34C011}">
      <dsp:nvSpPr>
        <dsp:cNvPr id="0" name=""/>
        <dsp:cNvSpPr/>
      </dsp:nvSpPr>
      <dsp:spPr>
        <a:xfrm>
          <a:off x="790108" y="3682046"/>
          <a:ext cx="2690579" cy="2142643"/>
        </a:xfrm>
        <a:prstGeom prst="ellipse">
          <a:avLst/>
        </a:prstGeom>
        <a:solidFill>
          <a:schemeClr val="accent4">
            <a:alpha val="50000"/>
            <a:hueOff val="-8110302"/>
            <a:satOff val="2573"/>
            <a:lumOff val="-2353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Desejável para as pessoas</a:t>
          </a:r>
        </a:p>
      </dsp:txBody>
      <dsp:txXfrm>
        <a:off x="1184134" y="3995829"/>
        <a:ext cx="1902527" cy="15150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45904-F6B7-4DA9-9641-3325780C070E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6E3A68-3861-4E42-8568-C4CB5AF299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89260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6DDEE6-E9C0-43FA-9F85-AE2B22E6A9F0}" type="datetimeFigureOut">
              <a:rPr lang="pt-BR" smtClean="0"/>
              <a:t>08/09/2022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A9349-97C8-4193-8B15-CD1472C645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6776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A9349-97C8-4193-8B15-CD1472C6451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9536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628" y="770467"/>
            <a:ext cx="8086725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000" spc="-120" baseline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634" y="4198409"/>
            <a:ext cx="6921151" cy="16459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606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101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7963" y="695325"/>
            <a:ext cx="1971675" cy="48006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44" y="714376"/>
            <a:ext cx="5800725" cy="5400675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15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358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628" y="767419"/>
            <a:ext cx="8085582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000" b="0" baseline="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0634" y="4187275"/>
            <a:ext cx="6919722" cy="1645920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819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7492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38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418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492" y="2032000"/>
            <a:ext cx="3806190" cy="7234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492" y="2736150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6310" y="2029968"/>
            <a:ext cx="3806190" cy="72237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6310" y="2734056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148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008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72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15000" y="0"/>
            <a:ext cx="3429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196053" y="542282"/>
            <a:ext cx="253746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360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762000"/>
            <a:ext cx="4572000" cy="457200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6987" y="2511813"/>
            <a:ext cx="254889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>
                <a:solidFill>
                  <a:srgbClr val="40404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930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918" y="5418668"/>
            <a:ext cx="8085582" cy="613283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9144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rgbClr val="4D4D4D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7492" y="5909735"/>
            <a:ext cx="6922008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966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919" y="499533"/>
            <a:ext cx="8079581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206" y="1993393"/>
            <a:ext cx="8065294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4350" y="6412447"/>
            <a:ext cx="30861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0" y="6554697"/>
            <a:ext cx="37719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41193" y="5829748"/>
            <a:ext cx="219456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0" b="0">
                <a:ln>
                  <a:noFill/>
                </a:ln>
                <a:solidFill>
                  <a:schemeClr val="accent1">
                    <a:alpha val="20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0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74320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rciawirth.com.br/site/index.php/tag/ouvir-o-paciente-cliente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mconnect.com.br/relacionamento-com-o-cliente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rofissionaldeecommerce.com.br/wp-content/uploads/2015/07/buyer-persona-do-blog-de-e-commerce.jpg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R2m-z_msAg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.pinimg.com/originals/15/b9/29/15b9291e4c424699106d589f3b4e33db.jpg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blogcomunicando.com.br/wp-content/uploads/2018/01/Buyer-Persona.jpg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gitalbusinessacademy.com.mx/hubfs/como_se_construye_un_Buyer_Persona_blog.png?t=1520989835288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.freepik.com/vector-gratis/dibujos-de-personas_23-2147502695.jpg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ultadosdigitais.com.br/blog/mapa-da-empatia/" TargetMode="Externa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www.youtube.com/watch?v=AAVhpUBbjoM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lhIXPbtBT8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psig.wordpress.com/2017/06/13/design-thinking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4N5arlodPGw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youtube.com/watch?v=Bwjwb5aIcZ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rrkgroup.com/thought-leadership/an-introduction-to-design-thinkin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laca de circuito impresso abstrata">
            <a:extLst>
              <a:ext uri="{FF2B5EF4-FFF2-40B4-BE49-F238E27FC236}">
                <a16:creationId xmlns:a16="http://schemas.microsoft.com/office/drawing/2014/main" id="{9A83E1D6-796D-4A36-B033-8B9BE3BC0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r="10999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52628" y="770467"/>
            <a:ext cx="8086725" cy="3352800"/>
          </a:xfrm>
        </p:spPr>
        <p:txBody>
          <a:bodyPr>
            <a:normAutofit/>
          </a:bodyPr>
          <a:lstStyle/>
          <a:p>
            <a:r>
              <a:rPr lang="pt-BR">
                <a:solidFill>
                  <a:schemeClr val="tx1"/>
                </a:solidFill>
              </a:rPr>
              <a:t>Projetos empreendedores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00634" y="4206876"/>
            <a:ext cx="6921150" cy="1645920"/>
          </a:xfrm>
        </p:spPr>
        <p:txBody>
          <a:bodyPr>
            <a:normAutofit/>
          </a:bodyPr>
          <a:lstStyle/>
          <a:p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0736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43EFC75-D61F-4CEA-9817-11CC86030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BA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C02F3DD-3E32-4AF8-BFA1-D131A6B4B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FFBA4C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Imagem relacionada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791" y="1716650"/>
            <a:ext cx="7964418" cy="342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3148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56">
            <a:extLst>
              <a:ext uri="{FF2B5EF4-FFF2-40B4-BE49-F238E27FC236}">
                <a16:creationId xmlns:a16="http://schemas.microsoft.com/office/drawing/2014/main" id="{F7D21C3F-5FCA-450B-92F5-41B7AADD1D6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80291" y="1145309"/>
            <a:ext cx="8312727" cy="4045528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2285999" y="557199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spcAft>
                <a:spcPts val="0"/>
              </a:spcAft>
            </a:pPr>
            <a:r>
              <a:rPr lang="pt-BR" sz="1400" dirty="0">
                <a:latin typeface="Calibri" panose="020F0502020204030204" pitchFamily="34" charset="0"/>
                <a:ea typeface="Calibri" panose="020F0502020204030204" pitchFamily="34" charset="0"/>
              </a:rPr>
              <a:t>Processo de Design Thinking segundo abordagem da IDEO</a:t>
            </a:r>
          </a:p>
          <a:p>
            <a:pPr algn="ctr">
              <a:spcAft>
                <a:spcPts val="0"/>
              </a:spcAft>
            </a:pPr>
            <a:r>
              <a:rPr lang="pt-BR" sz="1400" dirty="0">
                <a:latin typeface="Calibri" panose="020F0502020204030204" pitchFamily="34" charset="0"/>
                <a:ea typeface="Calibri" panose="020F0502020204030204" pitchFamily="34" charset="0"/>
              </a:rPr>
              <a:t>Fonte: HCD-kit de ferramentas (IDEO, 2009)</a:t>
            </a:r>
          </a:p>
        </p:txBody>
      </p:sp>
    </p:spTree>
    <p:extLst>
      <p:ext uri="{BB962C8B-B14F-4D97-AF65-F5344CB8AC3E}">
        <p14:creationId xmlns:p14="http://schemas.microsoft.com/office/powerpoint/2010/main" val="2167744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Ouvidoria: o cliente como formador de opiniã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99" y="4199405"/>
            <a:ext cx="4920961" cy="220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0163" y="0"/>
            <a:ext cx="7772400" cy="919295"/>
          </a:xfrm>
        </p:spPr>
        <p:txBody>
          <a:bodyPr/>
          <a:lstStyle/>
          <a:p>
            <a:r>
              <a:rPr lang="pt-BR" b="1" dirty="0"/>
              <a:t>Ouvir</a:t>
            </a:r>
            <a:r>
              <a:rPr lang="pt-BR" dirty="0"/>
              <a:t>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62526" y="812800"/>
            <a:ext cx="8144164" cy="4316338"/>
          </a:xfrm>
          <a:solidFill>
            <a:schemeClr val="bg1">
              <a:alpha val="44000"/>
            </a:schemeClr>
          </a:solidFill>
        </p:spPr>
        <p:txBody>
          <a:bodyPr>
            <a:normAutofit lnSpcReduction="10000"/>
          </a:bodyPr>
          <a:lstStyle/>
          <a:p>
            <a:pPr algn="just"/>
            <a:r>
              <a:rPr lang="pt-BR" dirty="0"/>
              <a:t>Entender as expectativas, os desejos e as necessidades de todos os envolvidos. </a:t>
            </a:r>
          </a:p>
          <a:p>
            <a:pPr algn="just"/>
            <a:r>
              <a:rPr lang="pt-BR" dirty="0"/>
              <a:t>Antes de ir a campo coletar dados, define-se um </a:t>
            </a:r>
            <a:r>
              <a:rPr lang="pt-BR" b="1" dirty="0">
                <a:solidFill>
                  <a:schemeClr val="accent1">
                    <a:lumMod val="75000"/>
                  </a:schemeClr>
                </a:solidFill>
              </a:rPr>
              <a:t>desafio estratégico</a:t>
            </a:r>
            <a:r>
              <a:rPr lang="pt-BR" dirty="0"/>
              <a:t>, que norteará o projeto colaborativo. </a:t>
            </a:r>
          </a:p>
          <a:p>
            <a:pPr algn="just"/>
            <a:r>
              <a:rPr lang="pt-BR" dirty="0"/>
              <a:t>O desafio deve ser:</a:t>
            </a:r>
          </a:p>
          <a:p>
            <a:pPr lvl="3" algn="just"/>
            <a:r>
              <a:rPr lang="pt-BR" sz="2000" dirty="0"/>
              <a:t>Moldado de acordo com o desejo das pessoas.</a:t>
            </a:r>
          </a:p>
          <a:p>
            <a:pPr lvl="3" algn="just"/>
            <a:r>
              <a:rPr lang="pt-BR" sz="2000" dirty="0"/>
              <a:t>Abrangente ao ponto de permitir a percepção de áreas de valor inesperado.</a:t>
            </a:r>
          </a:p>
          <a:p>
            <a:pPr lvl="3" algn="just"/>
            <a:r>
              <a:rPr lang="pt-BR" sz="2000" dirty="0"/>
              <a:t>Específico para tornar a questão gerenciável.</a:t>
            </a:r>
          </a:p>
          <a:p>
            <a:pPr algn="just"/>
            <a:r>
              <a:rPr lang="pt-BR" dirty="0"/>
              <a:t>Levantar informações por meio de observações, entrevistas e, se possível, de vivência de variados contextos em que os participantes estão envolvidos. </a:t>
            </a:r>
          </a:p>
          <a:p>
            <a:pPr algn="just"/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658091" y="6485323"/>
            <a:ext cx="7848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200" dirty="0"/>
              <a:t>Fonte: </a:t>
            </a:r>
            <a:r>
              <a:rPr lang="pt-BR" sz="1200" dirty="0">
                <a:hlinkClick r:id="rId3"/>
              </a:rPr>
              <a:t>http://www.marciawirth.com.br/site/index.php/tag/ouvir-o-paciente-cliente/</a:t>
            </a:r>
            <a:r>
              <a:rPr lang="pt-BR" sz="1200" dirty="0"/>
              <a:t>. Acesso em 15/03/2018</a:t>
            </a:r>
          </a:p>
        </p:txBody>
      </p:sp>
    </p:spTree>
    <p:extLst>
      <p:ext uri="{BB962C8B-B14F-4D97-AF65-F5344CB8AC3E}">
        <p14:creationId xmlns:p14="http://schemas.microsoft.com/office/powerpoint/2010/main" val="1903612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1212" y="166374"/>
            <a:ext cx="7772400" cy="623629"/>
          </a:xfrm>
        </p:spPr>
        <p:txBody>
          <a:bodyPr>
            <a:normAutofit fontScale="90000"/>
          </a:bodyPr>
          <a:lstStyle/>
          <a:p>
            <a:r>
              <a:rPr lang="pt-BR" b="1" dirty="0"/>
              <a:t>Criar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442" y="790003"/>
            <a:ext cx="8204402" cy="3793678"/>
          </a:xfrm>
          <a:solidFill>
            <a:schemeClr val="bg1">
              <a:alpha val="56000"/>
            </a:schemeClr>
          </a:solidFill>
        </p:spPr>
        <p:txBody>
          <a:bodyPr>
            <a:noAutofit/>
          </a:bodyPr>
          <a:lstStyle/>
          <a:p>
            <a:pPr algn="just"/>
            <a:r>
              <a:rPr lang="pt-BR" sz="2400" dirty="0"/>
              <a:t>Fase mais abstrata do processo e demanda grande capacidade de síntese e interpretação das informações coletadas, recuperando os possíveis insights ou ideias que tenham surgido na etapa anterior. </a:t>
            </a:r>
          </a:p>
          <a:p>
            <a:pPr algn="just"/>
            <a:r>
              <a:rPr lang="pt-BR" sz="2400" dirty="0"/>
              <a:t>Com esses dados, o problema central do projeto é definido. </a:t>
            </a:r>
          </a:p>
          <a:p>
            <a:pPr algn="just"/>
            <a:r>
              <a:rPr lang="pt-BR" sz="2400" dirty="0"/>
              <a:t>Seleciona-se as melhores soluções trazidas pela equipe. </a:t>
            </a:r>
          </a:p>
          <a:p>
            <a:pPr algn="just"/>
            <a:r>
              <a:rPr lang="pt-BR" sz="2400" dirty="0"/>
              <a:t>Produzir protótipos rápidos, que serão testados pelas pessoas que foram observadas e entrevistadas na etapa anterior.</a:t>
            </a:r>
          </a:p>
          <a:p>
            <a:pPr algn="just"/>
            <a:endParaRPr lang="pt-BR" sz="2400" dirty="0"/>
          </a:p>
        </p:txBody>
      </p:sp>
      <p:pic>
        <p:nvPicPr>
          <p:cNvPr id="4098" name="Picture 2" descr="Resultado de imagem para criar para o clien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9746" y="3959257"/>
            <a:ext cx="5259794" cy="2752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951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25544" y="258388"/>
            <a:ext cx="7772400" cy="590024"/>
          </a:xfrm>
        </p:spPr>
        <p:txBody>
          <a:bodyPr>
            <a:normAutofit fontScale="90000"/>
          </a:bodyPr>
          <a:lstStyle/>
          <a:p>
            <a:r>
              <a:rPr lang="pt-BR" b="1" dirty="0"/>
              <a:t>Entregar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91532" y="938674"/>
            <a:ext cx="7772400" cy="4050792"/>
          </a:xfrm>
        </p:spPr>
        <p:txBody>
          <a:bodyPr/>
          <a:lstStyle/>
          <a:p>
            <a:pPr algn="just"/>
            <a:r>
              <a:rPr lang="pt-BR" dirty="0"/>
              <a:t>Execução das soluções propostas e testadas e o monitoramento de seus impactos. </a:t>
            </a:r>
          </a:p>
          <a:p>
            <a:pPr algn="just"/>
            <a:r>
              <a:rPr lang="pt-BR" dirty="0"/>
              <a:t>Análise de possibilidades, de viabilidade e de inovação, desenhando planos de implementação e de aprendizado. </a:t>
            </a:r>
          </a:p>
          <a:p>
            <a:pPr algn="just"/>
            <a:r>
              <a:rPr lang="pt-BR" dirty="0"/>
              <a:t>É prevista, também, a implementação de soluções-piloto testadas pelos </a:t>
            </a:r>
            <a:r>
              <a:rPr lang="pt-BR" i="1" dirty="0" err="1"/>
              <a:t>stakeholders</a:t>
            </a:r>
            <a:r>
              <a:rPr lang="pt-BR" dirty="0"/>
              <a:t>.</a:t>
            </a:r>
          </a:p>
          <a:p>
            <a:pPr algn="just"/>
            <a:endParaRPr lang="pt-BR" dirty="0"/>
          </a:p>
        </p:txBody>
      </p:sp>
      <p:pic>
        <p:nvPicPr>
          <p:cNvPr id="5122" name="Picture 2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3965" y="2964070"/>
            <a:ext cx="3727912" cy="346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136072" y="6522081"/>
            <a:ext cx="761578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200" dirty="0"/>
              <a:t>Fonte: </a:t>
            </a:r>
            <a:r>
              <a:rPr lang="pt-BR" sz="1200" dirty="0">
                <a:hlinkClick r:id="rId3"/>
              </a:rPr>
              <a:t>https://www.samconnect.com.br/relacionamento-com-o-cliente/</a:t>
            </a:r>
            <a:r>
              <a:rPr lang="pt-BR" sz="1200" dirty="0"/>
              <a:t>. Acesso: 15/03/2018</a:t>
            </a:r>
          </a:p>
        </p:txBody>
      </p:sp>
    </p:spTree>
    <p:extLst>
      <p:ext uri="{BB962C8B-B14F-4D97-AF65-F5344CB8AC3E}">
        <p14:creationId xmlns:p14="http://schemas.microsoft.com/office/powerpoint/2010/main" val="3253139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06" y="-24774"/>
            <a:ext cx="9131893" cy="1022287"/>
          </a:xfrm>
          <a:solidFill>
            <a:schemeClr val="accent4"/>
          </a:solidFill>
        </p:spPr>
        <p:txBody>
          <a:bodyPr/>
          <a:lstStyle/>
          <a:p>
            <a:r>
              <a:rPr lang="pt-BR" dirty="0"/>
              <a:t>Persona</a:t>
            </a:r>
          </a:p>
        </p:txBody>
      </p:sp>
      <p:pic>
        <p:nvPicPr>
          <p:cNvPr id="5122" name="Picture 2" descr="Resultado de imagem para person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440" y="1491585"/>
            <a:ext cx="5495380" cy="4430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231648" y="6172528"/>
            <a:ext cx="688896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050" dirty="0"/>
              <a:t>Fonte: </a:t>
            </a:r>
            <a:r>
              <a:rPr lang="pt-BR" sz="1050" dirty="0">
                <a:hlinkClick r:id="rId3"/>
              </a:rPr>
              <a:t>http://www.profissionaldeecommerce.com.br/wp-content/uploads/2015/07/buyer-persona-do-blog-de-e-commerce.jpg</a:t>
            </a:r>
            <a:r>
              <a:rPr lang="pt-BR" sz="1050" dirty="0"/>
              <a:t> Acesso em 15/03/2018</a:t>
            </a:r>
          </a:p>
        </p:txBody>
      </p:sp>
    </p:spTree>
    <p:extLst>
      <p:ext uri="{BB962C8B-B14F-4D97-AF65-F5344CB8AC3E}">
        <p14:creationId xmlns:p14="http://schemas.microsoft.com/office/powerpoint/2010/main" val="2019411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Imagem relacionada"/>
          <p:cNvPicPr>
            <a:picLocks noChangeAspect="1" noChangeArrowheads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60" b="10640"/>
          <a:stretch/>
        </p:blipFill>
        <p:spPr bwMode="auto">
          <a:xfrm>
            <a:off x="20" y="1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2628" y="770467"/>
            <a:ext cx="8086725" cy="3352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8800" kern="1200" spc="-12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Personas - Livro Design Thinking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00634" y="4206876"/>
            <a:ext cx="6921150" cy="16459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tx1"/>
                </a:solidFill>
                <a:latin typeface="+mj-lt"/>
                <a:hlinkClick r:id="rId3"/>
              </a:rPr>
              <a:t>https://www.youtube.com/watch?v=GR2m-z_msAg</a:t>
            </a:r>
            <a:r>
              <a:rPr lang="en-US" sz="3200" dirty="0">
                <a:solidFill>
                  <a:schemeClr val="tx1"/>
                </a:solidFill>
                <a:latin typeface="+mj-lt"/>
              </a:rPr>
              <a:t> </a:t>
            </a:r>
          </a:p>
        </p:txBody>
      </p:sp>
      <p:sp>
        <p:nvSpPr>
          <p:cNvPr id="4" name="Retângulo 3"/>
          <p:cNvSpPr/>
          <p:nvPr/>
        </p:nvSpPr>
        <p:spPr>
          <a:xfrm>
            <a:off x="770081" y="6244502"/>
            <a:ext cx="76038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1400" dirty="0"/>
              <a:t>Fonte: </a:t>
            </a:r>
            <a:r>
              <a:rPr lang="pt-BR" sz="1400" dirty="0">
                <a:hlinkClick r:id="rId4"/>
              </a:rPr>
              <a:t>https://i.pinimg.com/originals/15/b9/29/15b9291e4c424699106d589f3b4e33db.jpg</a:t>
            </a:r>
            <a:r>
              <a:rPr lang="pt-BR" sz="1400" dirty="0"/>
              <a:t> Acesso em 15/03/2018</a:t>
            </a:r>
            <a:endParaRPr lang="pt-BR" sz="1400"/>
          </a:p>
        </p:txBody>
      </p:sp>
    </p:spTree>
    <p:extLst>
      <p:ext uri="{BB962C8B-B14F-4D97-AF65-F5344CB8AC3E}">
        <p14:creationId xmlns:p14="http://schemas.microsoft.com/office/powerpoint/2010/main" val="4086817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person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93" y="3073137"/>
            <a:ext cx="7849970" cy="33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685799" y="99383"/>
            <a:ext cx="7772400" cy="796544"/>
          </a:xfrm>
        </p:spPr>
        <p:txBody>
          <a:bodyPr/>
          <a:lstStyle/>
          <a:p>
            <a:r>
              <a:rPr lang="pt-BR" dirty="0"/>
              <a:t>Persona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5800" y="1034473"/>
            <a:ext cx="7772400" cy="2576946"/>
          </a:xfrm>
          <a:solidFill>
            <a:schemeClr val="bg1">
              <a:alpha val="79000"/>
            </a:schemeClr>
          </a:solidFill>
        </p:spPr>
        <p:txBody>
          <a:bodyPr>
            <a:normAutofit fontScale="92500" lnSpcReduction="10000"/>
          </a:bodyPr>
          <a:lstStyle/>
          <a:p>
            <a:pPr algn="just"/>
            <a:r>
              <a:rPr lang="pt-BR" dirty="0"/>
              <a:t>O conceito definido por Alan Cooper.</a:t>
            </a:r>
          </a:p>
          <a:p>
            <a:pPr algn="just"/>
            <a:r>
              <a:rPr lang="pt-BR" dirty="0"/>
              <a:t>Persona é uma representação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fictícia </a:t>
            </a:r>
            <a:r>
              <a:rPr lang="pt-BR" dirty="0"/>
              <a:t>do seu cliente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ideal</a:t>
            </a:r>
            <a:r>
              <a:rPr lang="pt-BR" dirty="0"/>
              <a:t>. </a:t>
            </a:r>
          </a:p>
          <a:p>
            <a:pPr algn="just"/>
            <a:r>
              <a:rPr lang="pt-BR" dirty="0"/>
              <a:t>A persona é baseada em dados do mundo real sobre o comportamento e as características demográficas do seus clientes, bem como suas histórias pessoais, desafios, objetivos pessoais e profissionais, preocupações e motivações. </a:t>
            </a:r>
          </a:p>
          <a:p>
            <a:pPr algn="just"/>
            <a:r>
              <a:rPr lang="pt-BR" dirty="0"/>
              <a:t>Visão mais humanizada e personalizada. </a:t>
            </a:r>
          </a:p>
        </p:txBody>
      </p:sp>
      <p:sp>
        <p:nvSpPr>
          <p:cNvPr id="2" name="Retângulo 1"/>
          <p:cNvSpPr/>
          <p:nvPr/>
        </p:nvSpPr>
        <p:spPr>
          <a:xfrm>
            <a:off x="1140752" y="6523348"/>
            <a:ext cx="686249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00" dirty="0"/>
              <a:t>Fonte: </a:t>
            </a:r>
            <a:r>
              <a:rPr lang="pt-BR" sz="1000" dirty="0">
                <a:hlinkClick r:id="rId3"/>
              </a:rPr>
              <a:t>http://blogcomunicando.com.br/wp-content/uploads/2018/01/Buyer-Persona.jpg</a:t>
            </a:r>
            <a:r>
              <a:rPr lang="pt-BR" sz="1000" dirty="0"/>
              <a:t> Acesso em 18/03/2018.</a:t>
            </a:r>
          </a:p>
        </p:txBody>
      </p:sp>
    </p:spTree>
    <p:extLst>
      <p:ext uri="{BB962C8B-B14F-4D97-AF65-F5344CB8AC3E}">
        <p14:creationId xmlns:p14="http://schemas.microsoft.com/office/powerpoint/2010/main" val="823086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1818" y="73891"/>
            <a:ext cx="7772400" cy="775855"/>
          </a:xfrm>
        </p:spPr>
        <p:txBody>
          <a:bodyPr/>
          <a:lstStyle/>
          <a:p>
            <a:r>
              <a:rPr lang="pt-BR" dirty="0"/>
              <a:t>Como definir</a:t>
            </a:r>
          </a:p>
        </p:txBody>
      </p:sp>
      <p:pic>
        <p:nvPicPr>
          <p:cNvPr id="9218" name="Picture 2" descr="Resultado de imagem para person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991" y="3196477"/>
            <a:ext cx="5480626" cy="3082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355600" y="6427113"/>
            <a:ext cx="82296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050" dirty="0"/>
              <a:t>Fonte: </a:t>
            </a:r>
            <a:r>
              <a:rPr lang="pt-BR" sz="1050" dirty="0">
                <a:hlinkClick r:id="rId3"/>
              </a:rPr>
              <a:t>https://www.digitalbusinessacademy.com.mx/hubfs/como_se_construye_un_Buyer_Persona_blog.png?t=1520989835288</a:t>
            </a:r>
            <a:r>
              <a:rPr lang="pt-BR" sz="1050" dirty="0"/>
              <a:t> Acesso em 15/03/2018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74963" y="1025237"/>
            <a:ext cx="8476673" cy="3749962"/>
          </a:xfrm>
          <a:solidFill>
            <a:schemeClr val="bg1">
              <a:alpha val="70000"/>
            </a:schemeClr>
          </a:solidFill>
        </p:spPr>
        <p:txBody>
          <a:bodyPr numCol="2">
            <a:no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pt-BR" sz="2100" dirty="0"/>
              <a:t>Nome da persona (fictício)</a:t>
            </a:r>
            <a:br>
              <a:rPr lang="pt-BR" sz="2100" dirty="0"/>
            </a:br>
            <a:endParaRPr lang="pt-BR" sz="2100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pt-BR" sz="2100" dirty="0"/>
              <a:t>Sexo</a:t>
            </a:r>
            <a:br>
              <a:rPr lang="pt-BR" sz="2100" dirty="0"/>
            </a:br>
            <a:endParaRPr lang="pt-BR" sz="2100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pt-BR" sz="2100" dirty="0"/>
              <a:t>Idade</a:t>
            </a:r>
            <a:br>
              <a:rPr lang="pt-BR" sz="2100" dirty="0"/>
            </a:br>
            <a:endParaRPr lang="pt-BR" sz="2100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pt-BR" sz="2100" dirty="0"/>
              <a:t>Cargo ou Ocupação</a:t>
            </a:r>
            <a:br>
              <a:rPr lang="pt-BR" sz="2100" dirty="0"/>
            </a:br>
            <a:endParaRPr lang="pt-BR" sz="2100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pt-BR" sz="2100" dirty="0"/>
              <a:t>Ramo de atividade</a:t>
            </a:r>
            <a:br>
              <a:rPr lang="pt-BR" sz="2100" dirty="0"/>
            </a:br>
            <a:endParaRPr lang="pt-BR" sz="2100" dirty="0"/>
          </a:p>
          <a:p>
            <a:pPr fontAlgn="base">
              <a:buFont typeface="Arial" panose="020B0604020202020204" pitchFamily="34" charset="0"/>
              <a:buChar char="•"/>
            </a:pPr>
            <a:endParaRPr lang="pt-BR" sz="2100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pt-BR" sz="2100" dirty="0"/>
              <a:t>Nível de Escolaridade</a:t>
            </a:r>
            <a:br>
              <a:rPr lang="pt-BR" sz="2100" dirty="0"/>
            </a:br>
            <a:endParaRPr lang="pt-BR" sz="2100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pt-BR" sz="2100" dirty="0"/>
              <a:t>Meios de comunicação e redes sociais mais utilizadas</a:t>
            </a:r>
            <a:br>
              <a:rPr lang="pt-BR" sz="2100" dirty="0"/>
            </a:br>
            <a:endParaRPr lang="pt-BR" sz="2100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pt-BR" sz="2100" dirty="0"/>
              <a:t>Desafios profissionais da persona</a:t>
            </a:r>
            <a:br>
              <a:rPr lang="pt-BR" sz="2100" dirty="0"/>
            </a:br>
            <a:endParaRPr lang="pt-BR" sz="2100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pt-BR" sz="2100" dirty="0"/>
              <a:t>Objetivos pessoais da persona</a:t>
            </a:r>
            <a:br>
              <a:rPr lang="pt-BR" sz="2100" dirty="0"/>
            </a:br>
            <a:endParaRPr lang="pt-BR" sz="2100" dirty="0"/>
          </a:p>
          <a:p>
            <a:pPr fontAlgn="base">
              <a:buFont typeface="Arial" panose="020B0604020202020204" pitchFamily="34" charset="0"/>
              <a:buChar char="•"/>
            </a:pPr>
            <a:r>
              <a:rPr lang="pt-BR" sz="2100" dirty="0"/>
              <a:t>Principais atividades de lazer da persona</a:t>
            </a:r>
          </a:p>
        </p:txBody>
      </p:sp>
    </p:spTree>
    <p:extLst>
      <p:ext uri="{BB962C8B-B14F-4D97-AF65-F5344CB8AC3E}">
        <p14:creationId xmlns:p14="http://schemas.microsoft.com/office/powerpoint/2010/main" val="4084767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9" name="Picture 5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938" y="670791"/>
            <a:ext cx="5962650" cy="596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ângulo 6"/>
          <p:cNvSpPr/>
          <p:nvPr/>
        </p:nvSpPr>
        <p:spPr>
          <a:xfrm>
            <a:off x="1892588" y="6440985"/>
            <a:ext cx="5842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050" dirty="0"/>
              <a:t>Fonte: </a:t>
            </a:r>
            <a:r>
              <a:rPr lang="pt-BR" sz="1050" dirty="0">
                <a:hlinkClick r:id="rId3"/>
              </a:rPr>
              <a:t>https://image.freepik.com/vector-gratis/dibujos-de-personas_23-2147502695.jpg</a:t>
            </a:r>
            <a:r>
              <a:rPr lang="pt-BR" sz="1050" dirty="0"/>
              <a:t> Acesso em 15/03/2018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253722"/>
            <a:ext cx="7772400" cy="817695"/>
          </a:xfrm>
        </p:spPr>
        <p:txBody>
          <a:bodyPr/>
          <a:lstStyle/>
          <a:p>
            <a:r>
              <a:rPr lang="pt-BR" dirty="0"/>
              <a:t>Público-alvo x persona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5800" y="1478603"/>
            <a:ext cx="7772400" cy="4050792"/>
          </a:xfrm>
          <a:solidFill>
            <a:schemeClr val="bg1">
              <a:alpha val="66000"/>
            </a:schemeClr>
          </a:solidFill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pt-BR" dirty="0">
                <a:solidFill>
                  <a:srgbClr val="C00000"/>
                </a:solidFill>
              </a:rPr>
              <a:t>Público-alvo:</a:t>
            </a:r>
          </a:p>
          <a:p>
            <a:pPr algn="just"/>
            <a:r>
              <a:rPr lang="pt-BR" dirty="0"/>
              <a:t>Homens de 24 a 45 anos de idade, graduados, moram em capitais brasileiras e têm renda entre R$ 3 mil e R$ 10 mil</a:t>
            </a:r>
          </a:p>
          <a:p>
            <a:pPr algn="just"/>
            <a:endParaRPr lang="pt-BR" dirty="0"/>
          </a:p>
          <a:p>
            <a:pPr marL="0" indent="0" algn="just">
              <a:buNone/>
            </a:pPr>
            <a:r>
              <a:rPr lang="pt-BR" dirty="0">
                <a:solidFill>
                  <a:srgbClr val="C00000"/>
                </a:solidFill>
              </a:rPr>
              <a:t>Persona:</a:t>
            </a:r>
          </a:p>
          <a:p>
            <a:pPr algn="just"/>
            <a:r>
              <a:rPr lang="pt-BR" dirty="0"/>
              <a:t>Paulo Ricardo tem 30 anos, é graduado em jornalismo e trabalha como autônomo. Pensa em fazer um mestrado e trabalhar como professor para ter mais tempo para sua família. É pai de dois meninos, adora futebol e escreve sobre esportes, sua paixão</a:t>
            </a:r>
          </a:p>
          <a:p>
            <a:pPr marL="0" indent="0" algn="just">
              <a:buNone/>
            </a:pPr>
            <a:endParaRPr lang="pt-BR" sz="1400" dirty="0"/>
          </a:p>
          <a:p>
            <a:pPr marL="0" indent="0" algn="just">
              <a:buNone/>
            </a:pPr>
            <a:r>
              <a:rPr lang="pt-BR" sz="1400" dirty="0"/>
              <a:t>Fonte: https://nerdweb.com.br/artigos/2017/05/o-que-e-persona.html</a:t>
            </a:r>
          </a:p>
        </p:txBody>
      </p:sp>
    </p:spTree>
    <p:extLst>
      <p:ext uri="{BB962C8B-B14F-4D97-AF65-F5344CB8AC3E}">
        <p14:creationId xmlns:p14="http://schemas.microsoft.com/office/powerpoint/2010/main" val="3418864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D8F1FFB-5F90-4FEF-9CD9-AFBD5DE6B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43FA47-BA5F-408C-A681-89DC58E9E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0380" y="2071116"/>
            <a:ext cx="0" cy="27157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401059" y="965200"/>
            <a:ext cx="5138293" cy="491121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000">
                <a:solidFill>
                  <a:schemeClr val="tx1"/>
                </a:solidFill>
              </a:rPr>
              <a:t>Aula 03</a:t>
            </a:r>
          </a:p>
        </p:txBody>
      </p:sp>
    </p:spTree>
    <p:extLst>
      <p:ext uri="{BB962C8B-B14F-4D97-AF65-F5344CB8AC3E}">
        <p14:creationId xmlns:p14="http://schemas.microsoft.com/office/powerpoint/2010/main" val="144080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/>
          <p:cNvGrpSpPr/>
          <p:nvPr/>
        </p:nvGrpSpPr>
        <p:grpSpPr>
          <a:xfrm>
            <a:off x="652028" y="686430"/>
            <a:ext cx="7873135" cy="5603533"/>
            <a:chOff x="423429" y="2473901"/>
            <a:chExt cx="7620000" cy="5381626"/>
          </a:xfrm>
        </p:grpSpPr>
        <p:pic>
          <p:nvPicPr>
            <p:cNvPr id="7170" name="Picture 2" descr="Resultado de imagem para mapa da empatia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3429" y="2473901"/>
              <a:ext cx="7620000" cy="53816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tângulo 4"/>
            <p:cNvSpPr/>
            <p:nvPr/>
          </p:nvSpPr>
          <p:spPr>
            <a:xfrm>
              <a:off x="609600" y="2595418"/>
              <a:ext cx="3149600" cy="2770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7703"/>
            <a:ext cx="9144000" cy="805256"/>
          </a:xfrm>
          <a:solidFill>
            <a:schemeClr val="accent2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pt-BR" sz="4400" dirty="0"/>
              <a:t>Atividade em grupo: Mapa da empatia</a:t>
            </a:r>
          </a:p>
        </p:txBody>
      </p:sp>
      <p:sp>
        <p:nvSpPr>
          <p:cNvPr id="4" name="Retângulo 3"/>
          <p:cNvSpPr/>
          <p:nvPr/>
        </p:nvSpPr>
        <p:spPr>
          <a:xfrm>
            <a:off x="990600" y="6379139"/>
            <a:ext cx="743382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200" dirty="0"/>
              <a:t>Fonte: </a:t>
            </a:r>
            <a:r>
              <a:rPr lang="pt-BR" sz="1200" dirty="0">
                <a:hlinkClick r:id="rId3"/>
              </a:rPr>
              <a:t>https://resultadosdigitais.com.br/blog/mapa-da-empatia/</a:t>
            </a:r>
            <a:r>
              <a:rPr lang="pt-BR" sz="1200" dirty="0"/>
              <a:t> Acesso em 15/03/2018</a:t>
            </a:r>
          </a:p>
        </p:txBody>
      </p:sp>
    </p:spTree>
    <p:extLst>
      <p:ext uri="{BB962C8B-B14F-4D97-AF65-F5344CB8AC3E}">
        <p14:creationId xmlns:p14="http://schemas.microsoft.com/office/powerpoint/2010/main" val="19104593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-65778"/>
            <a:ext cx="9144000" cy="754891"/>
          </a:xfr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z="4400" dirty="0"/>
              <a:t>Exemplo</a:t>
            </a:r>
          </a:p>
        </p:txBody>
      </p:sp>
      <p:pic>
        <p:nvPicPr>
          <p:cNvPr id="2050" name="Picture 2" descr="Resultado de imagem para mapa da empat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177" y="746997"/>
            <a:ext cx="8647646" cy="61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69320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-2679"/>
            <a:ext cx="9144000" cy="880134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pt-BR" dirty="0"/>
              <a:t>Para ver depois: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59691" y="899945"/>
            <a:ext cx="7772400" cy="4050792"/>
          </a:xfrm>
        </p:spPr>
        <p:txBody>
          <a:bodyPr>
            <a:normAutofit/>
          </a:bodyPr>
          <a:lstStyle/>
          <a:p>
            <a:pPr algn="just"/>
            <a:r>
              <a:rPr lang="pt-BR" sz="2400" dirty="0">
                <a:hlinkClick r:id="rId2"/>
              </a:rPr>
              <a:t>https://www.youtube.com/watch?v=AAVhpUBbjoM</a:t>
            </a:r>
            <a:endParaRPr lang="pt-BR" sz="2400" dirty="0"/>
          </a:p>
          <a:p>
            <a:pPr algn="just"/>
            <a:endParaRPr lang="pt-BR" sz="2400" dirty="0"/>
          </a:p>
          <a:p>
            <a:pPr algn="just"/>
            <a:r>
              <a:rPr lang="pt-BR" sz="2400" dirty="0"/>
              <a:t>Vídeo do Sebrae que explica detalhadamente como preencher o Mapa da Empatia.</a:t>
            </a:r>
          </a:p>
        </p:txBody>
      </p:sp>
      <p:pic>
        <p:nvPicPr>
          <p:cNvPr id="1026" name="Picture 2" descr="Resultado de imagem para mapa da empat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874" y="2716155"/>
            <a:ext cx="5732252" cy="4050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231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482" y="3307419"/>
            <a:ext cx="8085582" cy="3355848"/>
          </a:xfrm>
        </p:spPr>
        <p:txBody>
          <a:bodyPr>
            <a:normAutofit/>
          </a:bodyPr>
          <a:lstStyle/>
          <a:p>
            <a:r>
              <a:rPr lang="pt-BR" sz="4800" dirty="0"/>
              <a:t>Obrigada!</a:t>
            </a:r>
            <a:br>
              <a:rPr lang="pt-BR" sz="4800" dirty="0"/>
            </a:br>
            <a:endParaRPr lang="pt-BR" sz="4800" dirty="0"/>
          </a:p>
        </p:txBody>
      </p:sp>
    </p:spTree>
    <p:extLst>
      <p:ext uri="{BB962C8B-B14F-4D97-AF65-F5344CB8AC3E}">
        <p14:creationId xmlns:p14="http://schemas.microsoft.com/office/powerpoint/2010/main" val="3420083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930" y="358974"/>
            <a:ext cx="7595359" cy="530223"/>
          </a:xfrm>
        </p:spPr>
        <p:txBody>
          <a:bodyPr>
            <a:normAutofit fontScale="90000"/>
          </a:bodyPr>
          <a:lstStyle/>
          <a:p>
            <a:r>
              <a:rPr lang="pt-BR" dirty="0"/>
              <a:t>Ciclo de vida do projeto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7554" y="1277024"/>
            <a:ext cx="6578037" cy="517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609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5D4BBAA4-5350-4225-A232-680E7C334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6DEF7A6-1D8F-4369-8CFF-E5EE08E9C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4455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385066"/>
            <a:ext cx="8192729" cy="13490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7000"/>
              <a:t>Design Thinking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F467F47-59DF-4B88-8772-7A92433F8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90928" y="678180"/>
            <a:ext cx="3118643" cy="354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36835" y="987885"/>
            <a:ext cx="2426828" cy="2923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30CCEB54-3767-40F2-B33E-65BF38409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2325" y="678180"/>
            <a:ext cx="3118643" cy="354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Resultado de imagem para design thinking livr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73579" y="987885"/>
            <a:ext cx="2036135" cy="2923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0502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96CBB6-8D24-4FA5-A518-D9D878A40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79C2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8857F7-F05F-4317-9D97-F35571819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107" y="804333"/>
            <a:ext cx="5390411" cy="526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701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m para Design Think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492" y="2594045"/>
            <a:ext cx="5660691" cy="3773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4127" y="213162"/>
            <a:ext cx="8679873" cy="568313"/>
          </a:xfrm>
        </p:spPr>
        <p:txBody>
          <a:bodyPr>
            <a:noAutofit/>
          </a:bodyPr>
          <a:lstStyle/>
          <a:p>
            <a:r>
              <a:rPr lang="pt-BR" sz="3600" dirty="0">
                <a:solidFill>
                  <a:schemeClr val="accent6">
                    <a:lumMod val="50000"/>
                  </a:schemeClr>
                </a:solidFill>
              </a:rPr>
              <a:t>Ellen Kiss, do Itaú: O que é Design Thinking?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97871" y="934410"/>
            <a:ext cx="8438166" cy="4050792"/>
          </a:xfrm>
        </p:spPr>
        <p:txBody>
          <a:bodyPr/>
          <a:lstStyle/>
          <a:p>
            <a:pPr algn="just"/>
            <a:r>
              <a:rPr lang="pt-BR" dirty="0">
                <a:hlinkClick r:id="rId3"/>
              </a:rPr>
              <a:t>https://www.youtube.com/watch?v=RlhIXPbtBT8</a:t>
            </a:r>
            <a:endParaRPr lang="pt-BR" dirty="0"/>
          </a:p>
          <a:p>
            <a:pPr algn="just"/>
            <a:r>
              <a:rPr lang="pt-BR" dirty="0"/>
              <a:t>Ellen Kiss: Superintendente de inovação do Itaú Unibanco compartilha dicas e fala dos desafios enfrentados por quem quer mudar as estruturas.</a:t>
            </a:r>
          </a:p>
        </p:txBody>
      </p:sp>
      <p:sp>
        <p:nvSpPr>
          <p:cNvPr id="4" name="Retângulo 3"/>
          <p:cNvSpPr/>
          <p:nvPr/>
        </p:nvSpPr>
        <p:spPr>
          <a:xfrm>
            <a:off x="1760911" y="6367839"/>
            <a:ext cx="61745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200" dirty="0"/>
              <a:t>Fonte: </a:t>
            </a:r>
            <a:r>
              <a:rPr lang="pt-BR" sz="1200" dirty="0">
                <a:hlinkClick r:id="rId4"/>
              </a:rPr>
              <a:t>https://npsig.wordpress.com/2017/06/13/design-thinking/</a:t>
            </a:r>
            <a:r>
              <a:rPr lang="pt-BR" sz="1200" dirty="0"/>
              <a:t>. Acesso em 15/03/2018</a:t>
            </a:r>
          </a:p>
        </p:txBody>
      </p:sp>
    </p:spTree>
    <p:extLst>
      <p:ext uri="{BB962C8B-B14F-4D97-AF65-F5344CB8AC3E}">
        <p14:creationId xmlns:p14="http://schemas.microsoft.com/office/powerpoint/2010/main" val="3749256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96CBB6-8D24-4FA5-A518-D9D878A40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8857F7-F05F-4317-9D97-F35571819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Espaço Reservado para Conteú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7860873"/>
              </p:ext>
            </p:extLst>
          </p:nvPr>
        </p:nvGraphicFramePr>
        <p:xfrm>
          <a:off x="397164" y="489528"/>
          <a:ext cx="8469746" cy="5985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45149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esultado de imagem para design thinking fas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975" y="511030"/>
            <a:ext cx="8069715" cy="605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/>
          <p:cNvSpPr/>
          <p:nvPr/>
        </p:nvSpPr>
        <p:spPr>
          <a:xfrm>
            <a:off x="557047" y="6221370"/>
            <a:ext cx="8199026" cy="461665"/>
          </a:xfrm>
          <a:prstGeom prst="rect">
            <a:avLst/>
          </a:prstGeom>
          <a:solidFill>
            <a:schemeClr val="accent4"/>
          </a:solidFill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chemeClr val="bg2"/>
                </a:solidFill>
              </a:rPr>
              <a:t>Conceito: </a:t>
            </a:r>
            <a:r>
              <a:rPr lang="pt-BR" sz="2400" dirty="0">
                <a:solidFill>
                  <a:schemeClr val="bg2"/>
                </a:solidFill>
                <a:hlinkClick r:id="rId3"/>
              </a:rPr>
              <a:t>https://www.youtube.com/watch?v=4N5arlodPGw</a:t>
            </a:r>
            <a:r>
              <a:rPr lang="pt-BR" sz="2400" dirty="0">
                <a:solidFill>
                  <a:schemeClr val="bg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90198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9845" y="119855"/>
            <a:ext cx="7772400" cy="1609344"/>
          </a:xfrm>
        </p:spPr>
        <p:txBody>
          <a:bodyPr>
            <a:normAutofit fontScale="90000"/>
          </a:bodyPr>
          <a:lstStyle/>
          <a:p>
            <a:r>
              <a:rPr lang="pt-BR" dirty="0"/>
              <a:t>Processo Criativo - Design Thinking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0308" y="1170062"/>
            <a:ext cx="8253845" cy="4565720"/>
          </a:xfrm>
        </p:spPr>
        <p:txBody>
          <a:bodyPr/>
          <a:lstStyle/>
          <a:p>
            <a:r>
              <a:rPr lang="pt-BR" dirty="0">
                <a:hlinkClick r:id="rId2"/>
              </a:rPr>
              <a:t>https://www.youtube.com/watch?v=Bwjwb5aIcZ8</a:t>
            </a:r>
            <a:r>
              <a:rPr lang="pt-BR" dirty="0"/>
              <a:t> </a:t>
            </a:r>
          </a:p>
        </p:txBody>
      </p:sp>
      <p:pic>
        <p:nvPicPr>
          <p:cNvPr id="1026" name="Picture 2" descr="Resultado de imagem para Design Think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947" y="1494596"/>
            <a:ext cx="5884103" cy="4625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379845" y="6238398"/>
            <a:ext cx="83843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200" dirty="0"/>
              <a:t>Fonte: </a:t>
            </a:r>
            <a:r>
              <a:rPr lang="pt-BR" sz="1200" dirty="0">
                <a:hlinkClick r:id="rId4"/>
              </a:rPr>
              <a:t>https://www.arrkgroup.com/thought-leadership/an-introduction-to-design-thinking/</a:t>
            </a:r>
            <a:r>
              <a:rPr lang="pt-BR" sz="1200" dirty="0"/>
              <a:t>. Acesso em 15/03/2018</a:t>
            </a:r>
          </a:p>
        </p:txBody>
      </p:sp>
    </p:spTree>
    <p:extLst>
      <p:ext uri="{BB962C8B-B14F-4D97-AF65-F5344CB8AC3E}">
        <p14:creationId xmlns:p14="http://schemas.microsoft.com/office/powerpoint/2010/main" val="2456276478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o">
  <a:themeElements>
    <a:clrScheme name="Metropolitano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o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Metropolitano</Template>
  <TotalTime>4265</TotalTime>
  <Words>819</Words>
  <Application>Microsoft Macintosh PowerPoint</Application>
  <PresentationFormat>Apresentação na tela (4:3)</PresentationFormat>
  <Paragraphs>79</Paragraphs>
  <Slides>23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Calibri</vt:lpstr>
      <vt:lpstr>Arial</vt:lpstr>
      <vt:lpstr>Calibri Light</vt:lpstr>
      <vt:lpstr>Metropolitano</vt:lpstr>
      <vt:lpstr>Projetos empreendedores</vt:lpstr>
      <vt:lpstr>Aula 03</vt:lpstr>
      <vt:lpstr>Ciclo de vida do projeto</vt:lpstr>
      <vt:lpstr>Design Thinking</vt:lpstr>
      <vt:lpstr>Apresentação do PowerPoint</vt:lpstr>
      <vt:lpstr>Ellen Kiss, do Itaú: O que é Design Thinking?</vt:lpstr>
      <vt:lpstr>Apresentação do PowerPoint</vt:lpstr>
      <vt:lpstr>Apresentação do PowerPoint</vt:lpstr>
      <vt:lpstr>Processo Criativo - Design Thinking </vt:lpstr>
      <vt:lpstr>Apresentação do PowerPoint</vt:lpstr>
      <vt:lpstr>Apresentação do PowerPoint</vt:lpstr>
      <vt:lpstr>Ouvir </vt:lpstr>
      <vt:lpstr>Criar</vt:lpstr>
      <vt:lpstr>Entregar</vt:lpstr>
      <vt:lpstr>Persona</vt:lpstr>
      <vt:lpstr>Personas - Livro Design Thinking</vt:lpstr>
      <vt:lpstr>Persona</vt:lpstr>
      <vt:lpstr>Como definir</vt:lpstr>
      <vt:lpstr>Público-alvo x persona</vt:lpstr>
      <vt:lpstr>Atividade em grupo: Mapa da empatia</vt:lpstr>
      <vt:lpstr>Exemplo</vt:lpstr>
      <vt:lpstr>Para ver depois:</vt:lpstr>
      <vt:lpstr>Obrigada! </vt:lpstr>
    </vt:vector>
  </TitlesOfParts>
  <Company>antitudo corporations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Flavio Custodio</dc:creator>
  <cp:lastModifiedBy>Wagner Nieto</cp:lastModifiedBy>
  <cp:revision>207</cp:revision>
  <dcterms:created xsi:type="dcterms:W3CDTF">2015-06-19T20:57:29Z</dcterms:created>
  <dcterms:modified xsi:type="dcterms:W3CDTF">2022-09-09T02:49:59Z</dcterms:modified>
</cp:coreProperties>
</file>

<file path=docProps/thumbnail.jpeg>
</file>